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350" r:id="rId3"/>
    <p:sldId id="401" r:id="rId4"/>
    <p:sldId id="392" r:id="rId5"/>
    <p:sldId id="396" r:id="rId6"/>
    <p:sldId id="393" r:id="rId7"/>
    <p:sldId id="398" r:id="rId8"/>
    <p:sldId id="399" r:id="rId9"/>
    <p:sldId id="400" r:id="rId10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355"/>
    <a:srgbClr val="5A5CA6"/>
    <a:srgbClr val="AC0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33" autoAdjust="0"/>
  </p:normalViewPr>
  <p:slideViewPr>
    <p:cSldViewPr>
      <p:cViewPr varScale="1">
        <p:scale>
          <a:sx n="98" d="100"/>
          <a:sy n="98" d="100"/>
        </p:scale>
        <p:origin x="130" y="86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2DDE3-7459-4BA9-8235-BDC11EE2E245}" type="datetimeFigureOut">
              <a:rPr lang="sl-SI" smtClean="0"/>
              <a:t>22.10.2020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767C2-AF43-42F1-9D59-5F1FF98FFE7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46215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noProof="0"/>
              <a:t>Kliknite, če želite urediti sloge besedila matrice</a:t>
            </a:r>
          </a:p>
          <a:p>
            <a:pPr lvl="1"/>
            <a:r>
              <a:rPr lang="en-GB" altLang="sl-SI" noProof="0"/>
              <a:t>Druga raven</a:t>
            </a:r>
          </a:p>
          <a:p>
            <a:pPr lvl="2"/>
            <a:r>
              <a:rPr lang="en-GB" altLang="sl-SI" noProof="0"/>
              <a:t>Tretja raven</a:t>
            </a:r>
          </a:p>
          <a:p>
            <a:pPr lvl="3"/>
            <a:r>
              <a:rPr lang="en-GB" altLang="sl-SI" noProof="0"/>
              <a:t>Četrta raven</a:t>
            </a:r>
          </a:p>
          <a:p>
            <a:pPr lvl="4"/>
            <a:r>
              <a:rPr lang="en-GB" altLang="sl-SI" noProof="0"/>
              <a:t>Peta raven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BB20D8-4124-4922-9884-81BF763B264E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</p:spTree>
    <p:extLst>
      <p:ext uri="{BB962C8B-B14F-4D97-AF65-F5344CB8AC3E}">
        <p14:creationId xmlns:p14="http://schemas.microsoft.com/office/powerpoint/2010/main" val="1986267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573463"/>
            <a:ext cx="9144000" cy="32845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l-SI" altLang="sl-SI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71600" y="2568576"/>
            <a:ext cx="7486600" cy="1008170"/>
          </a:xfrm>
        </p:spPr>
        <p:txBody>
          <a:bodyPr/>
          <a:lstStyle>
            <a:lvl1pPr algn="l">
              <a:defRPr sz="2800">
                <a:solidFill>
                  <a:srgbClr val="525355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sl-SI" altLang="sl-SI" noProof="0" dirty="0"/>
              <a:t>Uredite slog naslova matrice</a:t>
            </a:r>
            <a:endParaRPr lang="en-GB" altLang="sl-SI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836988"/>
            <a:ext cx="6800800" cy="1752600"/>
          </a:xfrm>
        </p:spPr>
        <p:txBody>
          <a:bodyPr/>
          <a:lstStyle>
            <a:lvl1pPr marL="0" indent="0" algn="l">
              <a:buFontTx/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sl-SI" altLang="sl-SI" noProof="0" dirty="0"/>
              <a:t>Uredite slog podnaslova matrice</a:t>
            </a:r>
            <a:endParaRPr lang="en-GB" altLang="sl-SI" noProof="0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5904D-1186-44A1-8877-BDA36C517FF6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  <p:pic>
        <p:nvPicPr>
          <p:cNvPr id="2" name="Slik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537155" cy="13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2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B6D8A-963F-420F-8161-3A1D89B53538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</p:spTree>
    <p:extLst>
      <p:ext uri="{BB962C8B-B14F-4D97-AF65-F5344CB8AC3E}">
        <p14:creationId xmlns:p14="http://schemas.microsoft.com/office/powerpoint/2010/main" val="10131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25DFD-5D5E-4E9F-A08A-49494A4630F5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</p:spTree>
    <p:extLst>
      <p:ext uri="{BB962C8B-B14F-4D97-AF65-F5344CB8AC3E}">
        <p14:creationId xmlns:p14="http://schemas.microsoft.com/office/powerpoint/2010/main" val="421815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3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C4883-2EA8-43F3-9D7B-13893ADCE636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</p:spTree>
    <p:extLst>
      <p:ext uri="{BB962C8B-B14F-4D97-AF65-F5344CB8AC3E}">
        <p14:creationId xmlns:p14="http://schemas.microsoft.com/office/powerpoint/2010/main" val="3018690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slov in 4 vseb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780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7806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3"/>
          </p:nvPr>
        </p:nvSpPr>
        <p:spPr>
          <a:xfrm>
            <a:off x="457200" y="4030663"/>
            <a:ext cx="4038600" cy="227806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48200" y="4030663"/>
            <a:ext cx="4038600" cy="227806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274E8-7D7B-493F-84FE-C74475855B6C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</p:spTree>
    <p:extLst>
      <p:ext uri="{BB962C8B-B14F-4D97-AF65-F5344CB8AC3E}">
        <p14:creationId xmlns:p14="http://schemas.microsoft.com/office/powerpoint/2010/main" val="3742896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0690-61C0-4132-A1AD-80CA9F15F0D1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</p:spTree>
    <p:extLst>
      <p:ext uri="{BB962C8B-B14F-4D97-AF65-F5344CB8AC3E}">
        <p14:creationId xmlns:p14="http://schemas.microsoft.com/office/powerpoint/2010/main" val="43131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tabel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lvl="0"/>
            <a:endParaRPr lang="sl-SI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85AF-B691-4CD5-BF2D-81D46527CD49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</p:spTree>
    <p:extLst>
      <p:ext uri="{BB962C8B-B14F-4D97-AF65-F5344CB8AC3E}">
        <p14:creationId xmlns:p14="http://schemas.microsoft.com/office/powerpoint/2010/main" val="354985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C60C6-94D4-4470-A009-5F80B208FEC4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</p:spTree>
    <p:extLst>
      <p:ext uri="{BB962C8B-B14F-4D97-AF65-F5344CB8AC3E}">
        <p14:creationId xmlns:p14="http://schemas.microsoft.com/office/powerpoint/2010/main" val="376363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DEB91-BA53-4676-BA82-CC790C21CBC0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</p:spTree>
    <p:extLst>
      <p:ext uri="{BB962C8B-B14F-4D97-AF65-F5344CB8AC3E}">
        <p14:creationId xmlns:p14="http://schemas.microsoft.com/office/powerpoint/2010/main" val="359231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4486B-335F-4FE4-A8B9-2B938C6FE1FA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</p:spTree>
    <p:extLst>
      <p:ext uri="{BB962C8B-B14F-4D97-AF65-F5344CB8AC3E}">
        <p14:creationId xmlns:p14="http://schemas.microsoft.com/office/powerpoint/2010/main" val="327482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B6A1C-338D-4C05-B11D-66777E0C2648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</p:spTree>
    <p:extLst>
      <p:ext uri="{BB962C8B-B14F-4D97-AF65-F5344CB8AC3E}">
        <p14:creationId xmlns:p14="http://schemas.microsoft.com/office/powerpoint/2010/main" val="112761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0E1D-3C1A-489D-B70A-C06A87663213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</p:spTree>
    <p:extLst>
      <p:ext uri="{BB962C8B-B14F-4D97-AF65-F5344CB8AC3E}">
        <p14:creationId xmlns:p14="http://schemas.microsoft.com/office/powerpoint/2010/main" val="198860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BBEFA-9837-465B-A951-F375F040D3AB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</p:spTree>
    <p:extLst>
      <p:ext uri="{BB962C8B-B14F-4D97-AF65-F5344CB8AC3E}">
        <p14:creationId xmlns:p14="http://schemas.microsoft.com/office/powerpoint/2010/main" val="280081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107C5-A72B-43A4-BF0E-A37FC31E3156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</p:spTree>
    <p:extLst>
      <p:ext uri="{BB962C8B-B14F-4D97-AF65-F5344CB8AC3E}">
        <p14:creationId xmlns:p14="http://schemas.microsoft.com/office/powerpoint/2010/main" val="395731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C171-447C-4B80-BE49-2A64A0119B67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</p:spTree>
    <p:extLst>
      <p:ext uri="{BB962C8B-B14F-4D97-AF65-F5344CB8AC3E}">
        <p14:creationId xmlns:p14="http://schemas.microsoft.com/office/powerpoint/2010/main" val="69499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sl-SI" altLang="sl-SI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dirty="0" err="1"/>
              <a:t>Kliknite</a:t>
            </a:r>
            <a:r>
              <a:rPr lang="en-GB" altLang="sl-SI" dirty="0"/>
              <a:t>, </a:t>
            </a:r>
            <a:r>
              <a:rPr lang="en-GB" altLang="sl-SI" dirty="0" err="1"/>
              <a:t>če</a:t>
            </a:r>
            <a:r>
              <a:rPr lang="en-GB" altLang="sl-SI" dirty="0"/>
              <a:t> </a:t>
            </a:r>
            <a:r>
              <a:rPr lang="en-GB" altLang="sl-SI" dirty="0" err="1"/>
              <a:t>želite</a:t>
            </a:r>
            <a:r>
              <a:rPr lang="en-GB" altLang="sl-SI" dirty="0"/>
              <a:t> </a:t>
            </a:r>
            <a:r>
              <a:rPr lang="en-GB" altLang="sl-SI" dirty="0" err="1"/>
              <a:t>urediti</a:t>
            </a:r>
            <a:r>
              <a:rPr lang="en-GB" altLang="sl-SI" dirty="0"/>
              <a:t> slog </a:t>
            </a:r>
            <a:r>
              <a:rPr lang="en-GB" altLang="sl-SI" dirty="0" err="1"/>
              <a:t>naslova</a:t>
            </a:r>
            <a:r>
              <a:rPr lang="en-GB" altLang="sl-SI" dirty="0"/>
              <a:t> </a:t>
            </a:r>
            <a:r>
              <a:rPr lang="en-GB" altLang="sl-SI" dirty="0" err="1"/>
              <a:t>matrice</a:t>
            </a:r>
            <a:endParaRPr lang="en-GB" altLang="sl-SI" dirty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 dirty="0" err="1"/>
              <a:t>Kliknite</a:t>
            </a:r>
            <a:r>
              <a:rPr lang="en-GB" altLang="sl-SI" dirty="0"/>
              <a:t>, </a:t>
            </a:r>
            <a:r>
              <a:rPr lang="en-GB" altLang="sl-SI" dirty="0" err="1"/>
              <a:t>če</a:t>
            </a:r>
            <a:r>
              <a:rPr lang="en-GB" altLang="sl-SI" dirty="0"/>
              <a:t> </a:t>
            </a:r>
            <a:r>
              <a:rPr lang="en-GB" altLang="sl-SI" dirty="0" err="1"/>
              <a:t>želite</a:t>
            </a:r>
            <a:r>
              <a:rPr lang="en-GB" altLang="sl-SI" dirty="0"/>
              <a:t> </a:t>
            </a:r>
            <a:r>
              <a:rPr lang="en-GB" altLang="sl-SI" dirty="0" err="1"/>
              <a:t>urediti</a:t>
            </a:r>
            <a:r>
              <a:rPr lang="en-GB" altLang="sl-SI" dirty="0"/>
              <a:t> </a:t>
            </a:r>
            <a:r>
              <a:rPr lang="en-GB" altLang="sl-SI" dirty="0" err="1"/>
              <a:t>sloge</a:t>
            </a:r>
            <a:r>
              <a:rPr lang="en-GB" altLang="sl-SI" dirty="0"/>
              <a:t> </a:t>
            </a:r>
            <a:r>
              <a:rPr lang="en-GB" altLang="sl-SI" dirty="0" err="1"/>
              <a:t>besedila</a:t>
            </a:r>
            <a:r>
              <a:rPr lang="en-GB" altLang="sl-SI" dirty="0"/>
              <a:t> </a:t>
            </a:r>
            <a:r>
              <a:rPr lang="en-GB" altLang="sl-SI" dirty="0" err="1"/>
              <a:t>matrice</a:t>
            </a:r>
            <a:endParaRPr lang="en-GB" altLang="sl-SI" dirty="0"/>
          </a:p>
          <a:p>
            <a:pPr lvl="1"/>
            <a:r>
              <a:rPr lang="en-GB" altLang="sl-SI" dirty="0"/>
              <a:t>Druga raven</a:t>
            </a:r>
          </a:p>
          <a:p>
            <a:pPr lvl="2"/>
            <a:r>
              <a:rPr lang="en-GB" altLang="sl-SI" dirty="0" err="1"/>
              <a:t>Tretja</a:t>
            </a:r>
            <a:r>
              <a:rPr lang="en-GB" altLang="sl-SI" dirty="0"/>
              <a:t> raven</a:t>
            </a:r>
          </a:p>
          <a:p>
            <a:pPr lvl="3"/>
            <a:r>
              <a:rPr lang="en-GB" altLang="sl-SI" dirty="0" err="1"/>
              <a:t>Četrta</a:t>
            </a:r>
            <a:r>
              <a:rPr lang="en-GB" altLang="sl-SI" dirty="0"/>
              <a:t> raven</a:t>
            </a:r>
          </a:p>
          <a:p>
            <a:pPr lvl="4"/>
            <a:r>
              <a:rPr lang="en-GB" altLang="sl-SI" dirty="0"/>
              <a:t>Peta raven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381750"/>
            <a:ext cx="1917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381750"/>
            <a:ext cx="4248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altLang="sl-SI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381750"/>
            <a:ext cx="765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30941E5-5CBB-466C-BB72-6FA8B0AFC7C1}" type="slidenum">
              <a:rPr lang="en-GB" altLang="sl-SI"/>
              <a:pPr>
                <a:defRPr/>
              </a:pPr>
              <a:t>‹#›</a:t>
            </a:fld>
            <a:endParaRPr lang="en-GB" alt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Podnaslov 2"/>
          <p:cNvSpPr>
            <a:spLocks noGrp="1"/>
          </p:cNvSpPr>
          <p:nvPr>
            <p:ph type="subTitle" idx="1"/>
          </p:nvPr>
        </p:nvSpPr>
        <p:spPr>
          <a:xfrm>
            <a:off x="395536" y="3566764"/>
            <a:ext cx="8352928" cy="2094483"/>
          </a:xfrm>
        </p:spPr>
        <p:txBody>
          <a:bodyPr/>
          <a:lstStyle/>
          <a:p>
            <a:pPr algn="ctr" eaLnBrk="1" hangingPunct="1"/>
            <a:r>
              <a:rPr lang="sl-SI" b="1" dirty="0"/>
              <a:t>Digitalizacija - horizontalno področje SRIP HRANA in aktivnosti v okviru partnerstva Smart </a:t>
            </a:r>
            <a:r>
              <a:rPr lang="sl-SI" b="1" dirty="0" err="1"/>
              <a:t>sensors</a:t>
            </a:r>
            <a:r>
              <a:rPr lang="sl-SI" b="1" dirty="0"/>
              <a:t> 4 Agri-</a:t>
            </a:r>
            <a:r>
              <a:rPr lang="sl-SI" b="1" dirty="0" err="1"/>
              <a:t>food</a:t>
            </a:r>
            <a:endParaRPr lang="sl-SI" altLang="sl-SI" b="1" dirty="0"/>
          </a:p>
          <a:p>
            <a:pPr algn="ctr" eaLnBrk="1" hangingPunct="1"/>
            <a:endParaRPr lang="sl-SI" altLang="sl-SI" sz="1100" b="1" dirty="0"/>
          </a:p>
          <a:p>
            <a:pPr algn="ctr" eaLnBrk="1" hangingPunct="1"/>
            <a:r>
              <a:rPr lang="sl-SI" altLang="sl-SI" sz="2400" b="1" dirty="0"/>
              <a:t>Barbara Rupnik</a:t>
            </a:r>
          </a:p>
          <a:p>
            <a:pPr algn="ctr" eaLnBrk="1" hangingPunct="1"/>
            <a:endParaRPr lang="sl-SI" altLang="sl-SI" sz="2000" b="1" dirty="0"/>
          </a:p>
          <a:p>
            <a:pPr eaLnBrk="1" hangingPunct="1"/>
            <a:endParaRPr lang="sl-SI" altLang="sl-SI" sz="2800" dirty="0"/>
          </a:p>
        </p:txBody>
      </p:sp>
      <p:pic>
        <p:nvPicPr>
          <p:cNvPr id="2" name="Picture 1" descr="logo mgr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10513" r="80021" b="81954"/>
          <a:stretch/>
        </p:blipFill>
        <p:spPr>
          <a:xfrm>
            <a:off x="2627784" y="181153"/>
            <a:ext cx="3039611" cy="1696345"/>
          </a:xfrm>
          <a:prstGeom prst="rect">
            <a:avLst/>
          </a:prstGeom>
        </p:spPr>
      </p:pic>
      <p:pic>
        <p:nvPicPr>
          <p:cNvPr id="4" name="Picture 3" descr="logo esr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t="63200" r="27878" b="19152"/>
          <a:stretch/>
        </p:blipFill>
        <p:spPr>
          <a:xfrm>
            <a:off x="5868144" y="260648"/>
            <a:ext cx="2776425" cy="115212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835696" y="5902523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sl-SI" altLang="sl-SI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SREČANJE PARTNERJEV SRIP HRANA, </a:t>
            </a:r>
            <a:r>
              <a:rPr lang="sl-SI" b="1" dirty="0">
                <a:solidFill>
                  <a:schemeClr val="bg1"/>
                </a:solidFill>
                <a:latin typeface="+mj-lt"/>
              </a:rPr>
              <a:t>22. 10. 2020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0" b="37400"/>
          <a:stretch/>
        </p:blipFill>
        <p:spPr>
          <a:xfrm>
            <a:off x="1365625" y="1877498"/>
            <a:ext cx="5890731" cy="1360759"/>
          </a:xfrm>
          <a:prstGeom prst="rect">
            <a:avLst/>
          </a:prstGeom>
        </p:spPr>
      </p:pic>
      <p:sp>
        <p:nvSpPr>
          <p:cNvPr id="7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1403648" y="6543910"/>
            <a:ext cx="6773327" cy="314090"/>
          </a:xfrm>
        </p:spPr>
        <p:txBody>
          <a:bodyPr/>
          <a:lstStyle/>
          <a:p>
            <a:r>
              <a:rPr lang="sl-SI" sz="1200" i="1" dirty="0">
                <a:latin typeface="+mn-lt"/>
              </a:rPr>
              <a:t>Naložbo sofinancirata Republika Slovenija in Evropska unija iz Evropskega sklada za regionalni razvoj.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01D924-4908-4413-8D59-22020160B78B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sz="3200" dirty="0"/>
              <a:t>		</a:t>
            </a:r>
            <a:br>
              <a:rPr lang="sl-SI" sz="3200" dirty="0"/>
            </a:br>
            <a:r>
              <a:rPr lang="sl-SI" sz="2800" dirty="0"/>
              <a:t>Digitalizacija – horizontalno področje SRIP HRANA</a:t>
            </a:r>
            <a:br>
              <a:rPr lang="sl-SI" sz="3200" dirty="0"/>
            </a:br>
            <a:br>
              <a:rPr lang="sl-SI" sz="1600" dirty="0"/>
            </a:br>
            <a:br>
              <a:rPr lang="sl-SI" sz="1600" dirty="0"/>
            </a:br>
            <a:endParaRPr lang="sl-SI" sz="1600" dirty="0"/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6E46FADC-3785-4312-A844-0FF8D177D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7301" y="1700808"/>
            <a:ext cx="8229600" cy="4261758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>
                <a:solidFill>
                  <a:srgbClr val="99CC00"/>
                </a:solidFill>
                <a:ea typeface="+mj-ea"/>
                <a:cs typeface="+mj-cs"/>
              </a:rPr>
              <a:t>Cilj: </a:t>
            </a:r>
          </a:p>
          <a:p>
            <a:pPr marL="0" indent="0">
              <a:buNone/>
            </a:pPr>
            <a:r>
              <a:rPr lang="sl-SI" sz="2000" b="1" dirty="0">
                <a:ea typeface="+mj-ea"/>
                <a:cs typeface="+mj-cs"/>
              </a:rPr>
              <a:t>Digitalna transformacija agroživilstva za učinkovito upravljanje oskrbnih verig</a:t>
            </a:r>
            <a:endParaRPr lang="sl-SI" sz="2000" b="1" dirty="0"/>
          </a:p>
          <a:p>
            <a:pPr marL="0" indent="0">
              <a:buNone/>
            </a:pPr>
            <a:endParaRPr lang="sl-SI" sz="2000" b="1" dirty="0">
              <a:solidFill>
                <a:srgbClr val="99CC00"/>
              </a:solidFill>
            </a:endParaRPr>
          </a:p>
          <a:p>
            <a:pPr marL="0" indent="0">
              <a:buNone/>
            </a:pPr>
            <a:r>
              <a:rPr lang="sl-SI" sz="2000" b="1" dirty="0">
                <a:solidFill>
                  <a:srgbClr val="99CC00"/>
                </a:solidFill>
              </a:rPr>
              <a:t>Ključne aktivnosti: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/>
              <a:t>Nadgradnja Kataloga živil in širitev njegove uporabe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/>
              <a:t>Povezovanje agroživilskih podjetij z institucijami znanja ter ponudniki napredne opreme in digitalnih tehnologij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/>
              <a:t>Aktivnosti v okviru </a:t>
            </a:r>
            <a:r>
              <a:rPr lang="sl-SI" sz="2000" dirty="0" err="1"/>
              <a:t>medregijskega</a:t>
            </a:r>
            <a:r>
              <a:rPr lang="sl-SI" sz="2000" dirty="0"/>
              <a:t> partnerstva 			</a:t>
            </a:r>
          </a:p>
          <a:p>
            <a:pPr marL="0" indent="0">
              <a:buNone/>
            </a:pPr>
            <a:r>
              <a:rPr lang="sl-SI" sz="2000" dirty="0"/>
              <a:t>      Smart </a:t>
            </a:r>
            <a:r>
              <a:rPr lang="sl-SI" sz="2000" dirty="0" err="1"/>
              <a:t>sensors</a:t>
            </a:r>
            <a:r>
              <a:rPr lang="sl-SI" sz="2000" dirty="0"/>
              <a:t> 4 Agri-</a:t>
            </a:r>
            <a:r>
              <a:rPr lang="sl-SI" sz="2000" dirty="0" err="1"/>
              <a:t>food</a:t>
            </a:r>
            <a:endParaRPr lang="sl-SI" sz="2000" dirty="0"/>
          </a:p>
          <a:p>
            <a:pPr marL="0" indent="0">
              <a:buNone/>
            </a:pPr>
            <a:endParaRPr lang="sl-SI" sz="3200" dirty="0"/>
          </a:p>
        </p:txBody>
      </p:sp>
      <p:pic>
        <p:nvPicPr>
          <p:cNvPr id="7" name="Slika 3">
            <a:extLst>
              <a:ext uri="{FF2B5EF4-FFF2-40B4-BE49-F238E27FC236}">
                <a16:creationId xmlns:a16="http://schemas.microsoft.com/office/drawing/2014/main" id="{24708220-9B88-43D8-8B4E-273C41F6B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2" y="5969065"/>
            <a:ext cx="616846" cy="61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6975670-7BCA-41D4-A42A-6DA43270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64" y="6047353"/>
            <a:ext cx="588652" cy="52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Rezultat iskanja slik za slovenia ministry of economic development and technology">
            <a:extLst>
              <a:ext uri="{FF2B5EF4-FFF2-40B4-BE49-F238E27FC236}">
                <a16:creationId xmlns:a16="http://schemas.microsoft.com/office/drawing/2014/main" id="{19F509F1-33B3-40CC-AB66-D1B23DB2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65" y="6172951"/>
            <a:ext cx="14700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ezultat iskanja slik za european found for regional development">
            <a:extLst>
              <a:ext uri="{FF2B5EF4-FFF2-40B4-BE49-F238E27FC236}">
                <a16:creationId xmlns:a16="http://schemas.microsoft.com/office/drawing/2014/main" id="{762ACF81-C479-44A7-8D19-6F90F68B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90" y="5981761"/>
            <a:ext cx="1384459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DF04F542-8EF3-4361-966F-E3A318D6DE63}"/>
              </a:ext>
            </a:extLst>
          </p:cNvPr>
          <p:cNvSpPr/>
          <p:nvPr/>
        </p:nvSpPr>
        <p:spPr>
          <a:xfrm>
            <a:off x="5864224" y="6172951"/>
            <a:ext cx="2744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i="1" dirty="0"/>
              <a:t>Naložbo sofinancirata Republika Slovenija in Evropska unija iz Evropskega sklada za regionalni razvoj.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FC9AB31B-FFC8-469B-9E1C-F50D9D8D9C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96952"/>
            <a:ext cx="2032601" cy="771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7FED250E-EF89-408C-ACFF-8BB082E050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438694"/>
            <a:ext cx="947443" cy="9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87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01D924-4908-4413-8D59-22020160B78B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sz="3200" dirty="0"/>
              <a:t>		</a:t>
            </a:r>
            <a:br>
              <a:rPr lang="sl-SI" sz="3200" dirty="0"/>
            </a:br>
            <a:r>
              <a:rPr lang="sl-SI" sz="2800" dirty="0"/>
              <a:t>S3 Platforma za agroživilstvo</a:t>
            </a:r>
            <a:br>
              <a:rPr lang="sl-SI" sz="3200" dirty="0"/>
            </a:br>
            <a:br>
              <a:rPr lang="sl-SI" sz="1600" dirty="0"/>
            </a:br>
            <a:br>
              <a:rPr lang="sl-SI" sz="1600" dirty="0"/>
            </a:br>
            <a:endParaRPr lang="sl-SI" sz="1600" dirty="0"/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BBD042BB-B24D-4078-86A0-11529CCDF79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4165" y="1634620"/>
            <a:ext cx="4837462" cy="3843909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6E46FADC-3785-4312-A844-0FF8D177D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92081" y="1224852"/>
            <a:ext cx="3414820" cy="4737714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 err="1">
                <a:solidFill>
                  <a:srgbClr val="99CC00"/>
                </a:solidFill>
                <a:ea typeface="+mj-ea"/>
                <a:cs typeface="+mj-cs"/>
              </a:rPr>
              <a:t>Medregijsko</a:t>
            </a:r>
            <a:r>
              <a:rPr lang="sl-SI" sz="1800" b="1" dirty="0">
                <a:solidFill>
                  <a:srgbClr val="99CC00"/>
                </a:solidFill>
                <a:ea typeface="+mj-ea"/>
                <a:cs typeface="+mj-cs"/>
              </a:rPr>
              <a:t> partnerstvo</a:t>
            </a:r>
          </a:p>
          <a:p>
            <a:pPr marL="0" indent="0">
              <a:buNone/>
            </a:pPr>
            <a:r>
              <a:rPr lang="sl-SI" sz="1800" b="1" dirty="0">
                <a:solidFill>
                  <a:srgbClr val="99CC00"/>
                </a:solidFill>
                <a:ea typeface="+mj-ea"/>
                <a:cs typeface="+mj-cs"/>
              </a:rPr>
              <a:t>Smart </a:t>
            </a:r>
            <a:r>
              <a:rPr lang="sl-SI" sz="1800" b="1" dirty="0" err="1">
                <a:solidFill>
                  <a:srgbClr val="99CC00"/>
                </a:solidFill>
                <a:ea typeface="+mj-ea"/>
                <a:cs typeface="+mj-cs"/>
              </a:rPr>
              <a:t>sensors</a:t>
            </a:r>
            <a:r>
              <a:rPr lang="sl-SI" sz="1800" b="1" dirty="0">
                <a:solidFill>
                  <a:srgbClr val="99CC00"/>
                </a:solidFill>
                <a:ea typeface="+mj-ea"/>
                <a:cs typeface="+mj-cs"/>
              </a:rPr>
              <a:t> 4 Agri-</a:t>
            </a:r>
            <a:r>
              <a:rPr lang="sl-SI" sz="1800" b="1" dirty="0" err="1">
                <a:solidFill>
                  <a:srgbClr val="99CC00"/>
                </a:solidFill>
                <a:ea typeface="+mj-ea"/>
                <a:cs typeface="+mj-cs"/>
              </a:rPr>
              <a:t>food</a:t>
            </a:r>
            <a:endParaRPr lang="sl-SI" sz="1800" b="1" dirty="0"/>
          </a:p>
          <a:p>
            <a:pPr marL="0" indent="0">
              <a:buNone/>
            </a:pPr>
            <a:endParaRPr lang="sl-SI" sz="1400" b="1" dirty="0"/>
          </a:p>
          <a:p>
            <a:pPr marL="0" indent="0">
              <a:buNone/>
            </a:pPr>
            <a:r>
              <a:rPr lang="sl-SI" sz="1400" b="1" dirty="0"/>
              <a:t>Splošni cilji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400" dirty="0"/>
              <a:t>Skupna strategija in </a:t>
            </a:r>
            <a:r>
              <a:rPr lang="sl-SI" sz="1400" dirty="0" err="1"/>
              <a:t>medregijski</a:t>
            </a:r>
            <a:r>
              <a:rPr lang="sl-SI" sz="1400" dirty="0"/>
              <a:t> investicijski projekti med agroživilskimi in IKT </a:t>
            </a:r>
            <a:r>
              <a:rPr lang="sl-SI" sz="1400" dirty="0" err="1"/>
              <a:t>klastri</a:t>
            </a:r>
            <a:endParaRPr lang="sl-SI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sl-SI" sz="1400" dirty="0"/>
              <a:t>Podpora </a:t>
            </a:r>
            <a:r>
              <a:rPr lang="sl-SI" sz="1400" dirty="0" err="1"/>
              <a:t>IoT</a:t>
            </a:r>
            <a:r>
              <a:rPr lang="sl-SI" sz="1400" dirty="0"/>
              <a:t> tranziciji živilske industrije z lajšanjem dostopa do naprednih tehnologij in digitalnih rešitev</a:t>
            </a:r>
          </a:p>
          <a:p>
            <a:pPr marL="0" indent="0">
              <a:buNone/>
            </a:pPr>
            <a:r>
              <a:rPr lang="sl-SI" sz="1400" b="1" dirty="0"/>
              <a:t>Specifični cilji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400" dirty="0"/>
              <a:t>Spodbujanje uporabe </a:t>
            </a:r>
            <a:r>
              <a:rPr lang="sl-SI" sz="1400" dirty="0" err="1"/>
              <a:t>IoT</a:t>
            </a:r>
            <a:r>
              <a:rPr lang="sl-SI" sz="1400" dirty="0"/>
              <a:t> tehnologij s vzpostavljanjem </a:t>
            </a:r>
            <a:r>
              <a:rPr lang="sl-SI" sz="1400" dirty="0" err="1"/>
              <a:t>living</a:t>
            </a:r>
            <a:r>
              <a:rPr lang="sl-SI" sz="1400" dirty="0"/>
              <a:t> </a:t>
            </a:r>
            <a:r>
              <a:rPr lang="sl-SI" sz="1400" dirty="0" err="1"/>
              <a:t>labov</a:t>
            </a:r>
            <a:r>
              <a:rPr lang="sl-SI" sz="1400" dirty="0"/>
              <a:t> za demonstriranje in testiranje pametnih senzorjev in drugih naprednih  tehnologij za živilsko industrijo.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400" dirty="0" err="1"/>
              <a:t>Medregijski</a:t>
            </a:r>
            <a:r>
              <a:rPr lang="sl-SI" sz="1400" dirty="0"/>
              <a:t> </a:t>
            </a:r>
            <a:r>
              <a:rPr lang="sl-SI" sz="1400" dirty="0" err="1"/>
              <a:t>matchmaking</a:t>
            </a:r>
            <a:r>
              <a:rPr lang="sl-SI" sz="1400" dirty="0"/>
              <a:t> dogodki (med </a:t>
            </a:r>
            <a:r>
              <a:rPr lang="sl-SI" sz="1400" dirty="0" err="1"/>
              <a:t>klastri</a:t>
            </a:r>
            <a:r>
              <a:rPr lang="sl-SI" sz="1400" dirty="0"/>
              <a:t>, živilskimi podjetji in IKT podjetji) ter študijski obiski </a:t>
            </a:r>
            <a:r>
              <a:rPr lang="sl-SI" sz="1400" dirty="0" err="1"/>
              <a:t>living</a:t>
            </a:r>
            <a:r>
              <a:rPr lang="sl-SI" sz="1400" dirty="0"/>
              <a:t> </a:t>
            </a:r>
            <a:r>
              <a:rPr lang="sl-SI" sz="1400" dirty="0" err="1"/>
              <a:t>labov</a:t>
            </a:r>
            <a:endParaRPr lang="sl-SI" sz="1400" dirty="0"/>
          </a:p>
          <a:p>
            <a:pPr marL="0" indent="0">
              <a:buNone/>
            </a:pPr>
            <a:endParaRPr lang="sl-SI" sz="3200" dirty="0"/>
          </a:p>
        </p:txBody>
      </p:sp>
      <p:pic>
        <p:nvPicPr>
          <p:cNvPr id="7" name="Slika 3">
            <a:extLst>
              <a:ext uri="{FF2B5EF4-FFF2-40B4-BE49-F238E27FC236}">
                <a16:creationId xmlns:a16="http://schemas.microsoft.com/office/drawing/2014/main" id="{24708220-9B88-43D8-8B4E-273C41F6B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2" y="5969065"/>
            <a:ext cx="616846" cy="61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6975670-7BCA-41D4-A42A-6DA43270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64" y="6047353"/>
            <a:ext cx="588652" cy="52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Rezultat iskanja slik za slovenia ministry of economic development and technology">
            <a:extLst>
              <a:ext uri="{FF2B5EF4-FFF2-40B4-BE49-F238E27FC236}">
                <a16:creationId xmlns:a16="http://schemas.microsoft.com/office/drawing/2014/main" id="{19F509F1-33B3-40CC-AB66-D1B23DB2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65" y="6172951"/>
            <a:ext cx="14700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ezultat iskanja slik za european found for regional development">
            <a:extLst>
              <a:ext uri="{FF2B5EF4-FFF2-40B4-BE49-F238E27FC236}">
                <a16:creationId xmlns:a16="http://schemas.microsoft.com/office/drawing/2014/main" id="{762ACF81-C479-44A7-8D19-6F90F68B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90" y="5981761"/>
            <a:ext cx="1384459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DF04F542-8EF3-4361-966F-E3A318D6DE63}"/>
              </a:ext>
            </a:extLst>
          </p:cNvPr>
          <p:cNvSpPr/>
          <p:nvPr/>
        </p:nvSpPr>
        <p:spPr>
          <a:xfrm>
            <a:off x="5864224" y="6172951"/>
            <a:ext cx="2744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i="1" dirty="0"/>
              <a:t>Naložbo sofinancirata Republika Slovenija in Evropska unija iz Evropskega sklada za regionalni razvoj.</a:t>
            </a:r>
          </a:p>
        </p:txBody>
      </p:sp>
      <p:pic>
        <p:nvPicPr>
          <p:cNvPr id="1026" name="Picture 2" descr="SMART SPECIALISATION">
            <a:extLst>
              <a:ext uri="{FF2B5EF4-FFF2-40B4-BE49-F238E27FC236}">
                <a16:creationId xmlns:a16="http://schemas.microsoft.com/office/drawing/2014/main" id="{A831BAD6-5925-4109-93BA-34B5E2F6C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53" y="143007"/>
            <a:ext cx="1613154" cy="95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08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01D924-4908-4413-8D59-22020160B78B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3200" dirty="0"/>
              <a:t>		</a:t>
            </a:r>
            <a:br>
              <a:rPr lang="sl-SI" sz="3200" dirty="0"/>
            </a:br>
            <a:r>
              <a:rPr lang="sl-SI" sz="2800" dirty="0" err="1">
                <a:solidFill>
                  <a:srgbClr val="99CC00"/>
                </a:solidFill>
              </a:rPr>
              <a:t>Medregijsko</a:t>
            </a:r>
            <a:r>
              <a:rPr lang="sl-SI" sz="2800" dirty="0">
                <a:solidFill>
                  <a:srgbClr val="99CC00"/>
                </a:solidFill>
              </a:rPr>
              <a:t> partnerstvo</a:t>
            </a:r>
            <a:br>
              <a:rPr lang="sl-SI" sz="2800" dirty="0">
                <a:solidFill>
                  <a:srgbClr val="99CC00"/>
                </a:solidFill>
              </a:rPr>
            </a:br>
            <a:r>
              <a:rPr lang="sl-SI" sz="2800" dirty="0">
                <a:solidFill>
                  <a:srgbClr val="99CC00"/>
                </a:solidFill>
              </a:rPr>
              <a:t>Smart </a:t>
            </a:r>
            <a:r>
              <a:rPr lang="sl-SI" sz="2800" dirty="0" err="1">
                <a:solidFill>
                  <a:srgbClr val="99CC00"/>
                </a:solidFill>
              </a:rPr>
              <a:t>sensors</a:t>
            </a:r>
            <a:r>
              <a:rPr lang="sl-SI" sz="2800" dirty="0">
                <a:solidFill>
                  <a:srgbClr val="99CC00"/>
                </a:solidFill>
              </a:rPr>
              <a:t> 4 Agri-</a:t>
            </a:r>
            <a:r>
              <a:rPr lang="sl-SI" sz="2800" dirty="0" err="1">
                <a:solidFill>
                  <a:srgbClr val="99CC00"/>
                </a:solidFill>
              </a:rPr>
              <a:t>food</a:t>
            </a:r>
            <a:br>
              <a:rPr lang="sl-SI" sz="2800" dirty="0"/>
            </a:br>
            <a:br>
              <a:rPr lang="sl-SI" sz="1600" dirty="0"/>
            </a:br>
            <a:br>
              <a:rPr lang="sl-SI" sz="1600" dirty="0"/>
            </a:br>
            <a:endParaRPr lang="sl-SI" sz="16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59B5019-0D9D-4296-8C0A-CFA4245E2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5" y="274641"/>
            <a:ext cx="947443" cy="947443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6E46FADC-3785-4312-A844-0FF8D177D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2120" y="1384995"/>
            <a:ext cx="3034680" cy="4574484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>
                <a:solidFill>
                  <a:srgbClr val="99CC00"/>
                </a:solidFill>
              </a:rPr>
              <a:t>Sodelovanje SRIP HRANA</a:t>
            </a:r>
          </a:p>
          <a:p>
            <a:pPr marL="0" indent="0">
              <a:buNone/>
            </a:pPr>
            <a:endParaRPr lang="sl-SI" sz="800" b="1" dirty="0"/>
          </a:p>
          <a:p>
            <a:pPr lvl="0"/>
            <a:r>
              <a:rPr lang="sl-SI" sz="1600" dirty="0">
                <a:solidFill>
                  <a:srgbClr val="000000"/>
                </a:solidFill>
              </a:rPr>
              <a:t>Analiza stanja in potreb na področju uporabe pametnih senzorjev v živilski industriji in potenciala za vzpostavitev </a:t>
            </a:r>
            <a:r>
              <a:rPr lang="sl-SI" sz="1600" dirty="0" err="1">
                <a:solidFill>
                  <a:srgbClr val="000000"/>
                </a:solidFill>
              </a:rPr>
              <a:t>living</a:t>
            </a:r>
            <a:r>
              <a:rPr lang="sl-SI" sz="1600" dirty="0">
                <a:solidFill>
                  <a:srgbClr val="000000"/>
                </a:solidFill>
              </a:rPr>
              <a:t> </a:t>
            </a:r>
            <a:r>
              <a:rPr lang="sl-SI" sz="1600" dirty="0" err="1">
                <a:solidFill>
                  <a:srgbClr val="000000"/>
                </a:solidFill>
              </a:rPr>
              <a:t>laba</a:t>
            </a:r>
            <a:r>
              <a:rPr lang="sl-SI" sz="1600" dirty="0">
                <a:solidFill>
                  <a:srgbClr val="000000"/>
                </a:solidFill>
              </a:rPr>
              <a:t> v Sloveniji</a:t>
            </a:r>
          </a:p>
          <a:p>
            <a:pPr lvl="0"/>
            <a:r>
              <a:rPr lang="sl-SI" sz="1600" dirty="0">
                <a:solidFill>
                  <a:srgbClr val="000000"/>
                </a:solidFill>
              </a:rPr>
              <a:t>Uskladitev in podpis sporazuma partnerjev - december 2019</a:t>
            </a:r>
          </a:p>
          <a:p>
            <a:pPr lvl="0"/>
            <a:r>
              <a:rPr lang="sl-SI" sz="1600" dirty="0">
                <a:solidFill>
                  <a:srgbClr val="000000"/>
                </a:solidFill>
              </a:rPr>
              <a:t>Udeležba na študijskih obiskih </a:t>
            </a:r>
            <a:r>
              <a:rPr lang="sl-SI" sz="1600" dirty="0" err="1">
                <a:solidFill>
                  <a:srgbClr val="000000"/>
                </a:solidFill>
              </a:rPr>
              <a:t>living</a:t>
            </a:r>
            <a:r>
              <a:rPr lang="sl-SI" sz="1600" dirty="0">
                <a:solidFill>
                  <a:srgbClr val="000000"/>
                </a:solidFill>
              </a:rPr>
              <a:t> </a:t>
            </a:r>
            <a:r>
              <a:rPr lang="sl-SI" sz="1600" dirty="0" err="1">
                <a:solidFill>
                  <a:srgbClr val="000000"/>
                </a:solidFill>
              </a:rPr>
              <a:t>labov</a:t>
            </a:r>
            <a:r>
              <a:rPr lang="sl-SI" sz="1600" dirty="0">
                <a:solidFill>
                  <a:srgbClr val="000000"/>
                </a:solidFill>
              </a:rPr>
              <a:t> sodelujočih regij</a:t>
            </a:r>
          </a:p>
          <a:p>
            <a:pPr lvl="0"/>
            <a:r>
              <a:rPr lang="sl-SI" sz="1600" dirty="0">
                <a:solidFill>
                  <a:srgbClr val="000000"/>
                </a:solidFill>
              </a:rPr>
              <a:t>Obveščanje parterjev SRIP HRANA in ostalih deležnikov</a:t>
            </a:r>
          </a:p>
          <a:p>
            <a:pPr lvl="0"/>
            <a:r>
              <a:rPr lang="sl-SI" sz="1600" dirty="0">
                <a:solidFill>
                  <a:srgbClr val="000000"/>
                </a:solidFill>
              </a:rPr>
              <a:t>Aktivnosti za vzpostavitev </a:t>
            </a:r>
            <a:r>
              <a:rPr lang="sl-SI" sz="1600" dirty="0" err="1">
                <a:solidFill>
                  <a:srgbClr val="000000"/>
                </a:solidFill>
              </a:rPr>
              <a:t>living</a:t>
            </a:r>
            <a:r>
              <a:rPr lang="sl-SI" sz="1600" dirty="0">
                <a:solidFill>
                  <a:srgbClr val="000000"/>
                </a:solidFill>
              </a:rPr>
              <a:t> </a:t>
            </a:r>
            <a:r>
              <a:rPr lang="sl-SI" sz="1600" dirty="0" err="1">
                <a:solidFill>
                  <a:srgbClr val="000000"/>
                </a:solidFill>
              </a:rPr>
              <a:t>laba</a:t>
            </a:r>
            <a:r>
              <a:rPr lang="sl-SI" sz="1600" dirty="0">
                <a:solidFill>
                  <a:srgbClr val="000000"/>
                </a:solidFill>
              </a:rPr>
              <a:t> v Sloveniji in sodelovanje v </a:t>
            </a:r>
            <a:r>
              <a:rPr lang="sl-SI" sz="1600" dirty="0" err="1">
                <a:solidFill>
                  <a:srgbClr val="000000"/>
                </a:solidFill>
              </a:rPr>
              <a:t>medregijski</a:t>
            </a:r>
            <a:r>
              <a:rPr lang="sl-SI" sz="1600" dirty="0">
                <a:solidFill>
                  <a:srgbClr val="000000"/>
                </a:solidFill>
              </a:rPr>
              <a:t> mreži </a:t>
            </a:r>
            <a:r>
              <a:rPr lang="sl-SI" sz="1600" dirty="0" err="1">
                <a:solidFill>
                  <a:srgbClr val="000000"/>
                </a:solidFill>
              </a:rPr>
              <a:t>living</a:t>
            </a:r>
            <a:r>
              <a:rPr lang="sl-SI" sz="1600" dirty="0">
                <a:solidFill>
                  <a:srgbClr val="000000"/>
                </a:solidFill>
              </a:rPr>
              <a:t> </a:t>
            </a:r>
            <a:r>
              <a:rPr lang="sl-SI" sz="1600" dirty="0" err="1">
                <a:solidFill>
                  <a:srgbClr val="000000"/>
                </a:solidFill>
              </a:rPr>
              <a:t>labov</a:t>
            </a:r>
            <a:endParaRPr lang="sl-SI" sz="1600" dirty="0">
              <a:solidFill>
                <a:srgbClr val="000000"/>
              </a:solidFill>
            </a:endParaRPr>
          </a:p>
          <a:p>
            <a:pPr lvl="0"/>
            <a:endParaRPr lang="sl-SI" sz="1600" dirty="0">
              <a:solidFill>
                <a:srgbClr val="000000"/>
              </a:solidFill>
            </a:endParaRPr>
          </a:p>
          <a:p>
            <a:pPr lvl="0"/>
            <a:endParaRPr lang="sl-SI" sz="1600" dirty="0"/>
          </a:p>
        </p:txBody>
      </p:sp>
      <p:pic>
        <p:nvPicPr>
          <p:cNvPr id="7" name="Slika 3">
            <a:extLst>
              <a:ext uri="{FF2B5EF4-FFF2-40B4-BE49-F238E27FC236}">
                <a16:creationId xmlns:a16="http://schemas.microsoft.com/office/drawing/2014/main" id="{24708220-9B88-43D8-8B4E-273C41F6B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2" y="5969065"/>
            <a:ext cx="616846" cy="61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6975670-7BCA-41D4-A42A-6DA43270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64" y="6047353"/>
            <a:ext cx="588652" cy="52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Rezultat iskanja slik za slovenia ministry of economic development and technology">
            <a:extLst>
              <a:ext uri="{FF2B5EF4-FFF2-40B4-BE49-F238E27FC236}">
                <a16:creationId xmlns:a16="http://schemas.microsoft.com/office/drawing/2014/main" id="{19F509F1-33B3-40CC-AB66-D1B23DB2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65" y="6172951"/>
            <a:ext cx="14700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ezultat iskanja slik za european found for regional development">
            <a:extLst>
              <a:ext uri="{FF2B5EF4-FFF2-40B4-BE49-F238E27FC236}">
                <a16:creationId xmlns:a16="http://schemas.microsoft.com/office/drawing/2014/main" id="{762ACF81-C479-44A7-8D19-6F90F68B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90" y="5981761"/>
            <a:ext cx="1384459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DF04F542-8EF3-4361-966F-E3A318D6DE63}"/>
              </a:ext>
            </a:extLst>
          </p:cNvPr>
          <p:cNvSpPr/>
          <p:nvPr/>
        </p:nvSpPr>
        <p:spPr>
          <a:xfrm>
            <a:off x="5864224" y="6172951"/>
            <a:ext cx="2744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i="1" dirty="0"/>
              <a:t>Naložbo sofinancirata Republika Slovenija in Evropska unija iz Evropskega sklada za regionalni razvoj.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1DB5E84-5F95-4F04-A287-9D582E4ABCB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7"/>
          <a:stretch>
            <a:fillRect/>
          </a:stretch>
        </p:blipFill>
        <p:spPr>
          <a:xfrm>
            <a:off x="457198" y="1720441"/>
            <a:ext cx="5154930" cy="38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5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01D924-4908-4413-8D59-22020160B78B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3200" dirty="0"/>
              <a:t>		</a:t>
            </a:r>
            <a:br>
              <a:rPr lang="sl-SI" sz="3200" dirty="0"/>
            </a:br>
            <a:r>
              <a:rPr lang="sl-SI" sz="2800" dirty="0">
                <a:solidFill>
                  <a:srgbClr val="99CC00"/>
                </a:solidFill>
              </a:rPr>
              <a:t>LIVING LAB </a:t>
            </a:r>
            <a:br>
              <a:rPr lang="sl-SI" sz="2800" dirty="0">
                <a:solidFill>
                  <a:srgbClr val="99CC00"/>
                </a:solidFill>
              </a:rPr>
            </a:br>
            <a:r>
              <a:rPr lang="sl-SI" sz="2800" dirty="0">
                <a:solidFill>
                  <a:srgbClr val="99CC00"/>
                </a:solidFill>
              </a:rPr>
              <a:t>za digitalne inovacije v agroživilstvu</a:t>
            </a:r>
            <a:br>
              <a:rPr lang="sl-SI" sz="2800" dirty="0"/>
            </a:br>
            <a:br>
              <a:rPr lang="sl-SI" sz="1600" dirty="0"/>
            </a:br>
            <a:br>
              <a:rPr lang="sl-SI" sz="1600" dirty="0"/>
            </a:br>
            <a:endParaRPr lang="sl-SI" sz="16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59B5019-0D9D-4296-8C0A-CFA4245E2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5" y="274641"/>
            <a:ext cx="947443" cy="947443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6E46FADC-3785-4312-A844-0FF8D177D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4054" y="1222084"/>
            <a:ext cx="7328346" cy="947443"/>
          </a:xfrm>
        </p:spPr>
        <p:txBody>
          <a:bodyPr/>
          <a:lstStyle/>
          <a:p>
            <a:pPr lvl="0"/>
            <a:r>
              <a:rPr lang="sl-SI" sz="1600" dirty="0">
                <a:solidFill>
                  <a:srgbClr val="000000"/>
                </a:solidFill>
              </a:rPr>
              <a:t>Osrednja vloga pri povezovanju ponudbe tehnoloških in digitalnih rešitev  s potrebami agroživilstva</a:t>
            </a:r>
          </a:p>
          <a:p>
            <a:pPr lvl="0"/>
            <a:r>
              <a:rPr lang="sl-SI" sz="1600" dirty="0">
                <a:solidFill>
                  <a:srgbClr val="000000"/>
                </a:solidFill>
              </a:rPr>
              <a:t>Most med razvojem rešitev in njihovo uporabo v realnem okolju</a:t>
            </a:r>
          </a:p>
          <a:p>
            <a:pPr lvl="0"/>
            <a:endParaRPr lang="sl-SI" sz="1600" dirty="0">
              <a:solidFill>
                <a:srgbClr val="000000"/>
              </a:solidFill>
            </a:endParaRPr>
          </a:p>
          <a:p>
            <a:pPr lvl="0"/>
            <a:endParaRPr lang="sl-SI" sz="1600" dirty="0"/>
          </a:p>
        </p:txBody>
      </p:sp>
      <p:pic>
        <p:nvPicPr>
          <p:cNvPr id="7" name="Slika 3">
            <a:extLst>
              <a:ext uri="{FF2B5EF4-FFF2-40B4-BE49-F238E27FC236}">
                <a16:creationId xmlns:a16="http://schemas.microsoft.com/office/drawing/2014/main" id="{24708220-9B88-43D8-8B4E-273C41F6B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2" y="5969065"/>
            <a:ext cx="616846" cy="61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6975670-7BCA-41D4-A42A-6DA43270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64" y="6047353"/>
            <a:ext cx="588652" cy="52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Rezultat iskanja slik za slovenia ministry of economic development and technology">
            <a:extLst>
              <a:ext uri="{FF2B5EF4-FFF2-40B4-BE49-F238E27FC236}">
                <a16:creationId xmlns:a16="http://schemas.microsoft.com/office/drawing/2014/main" id="{19F509F1-33B3-40CC-AB66-D1B23DB2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65" y="6172951"/>
            <a:ext cx="14700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ezultat iskanja slik za european found for regional development">
            <a:extLst>
              <a:ext uri="{FF2B5EF4-FFF2-40B4-BE49-F238E27FC236}">
                <a16:creationId xmlns:a16="http://schemas.microsoft.com/office/drawing/2014/main" id="{762ACF81-C479-44A7-8D19-6F90F68B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90" y="5981761"/>
            <a:ext cx="1384459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DF04F542-8EF3-4361-966F-E3A318D6DE63}"/>
              </a:ext>
            </a:extLst>
          </p:cNvPr>
          <p:cNvSpPr/>
          <p:nvPr/>
        </p:nvSpPr>
        <p:spPr>
          <a:xfrm>
            <a:off x="5864224" y="6172951"/>
            <a:ext cx="2744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i="1" dirty="0"/>
              <a:t>Naložbo sofinancirata Republika Slovenija in Evropska unija iz Evropskega sklada za regionalni razvoj.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6BA3A35-5351-40FC-939B-AD0FFFCCA1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7958" y="2324985"/>
            <a:ext cx="6437376" cy="33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3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01D924-4908-4413-8D59-22020160B78B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3200" dirty="0"/>
              <a:t>		</a:t>
            </a:r>
            <a:br>
              <a:rPr lang="sl-SI" sz="3200" dirty="0"/>
            </a:br>
            <a:br>
              <a:rPr lang="sl-SI" sz="3200" dirty="0"/>
            </a:br>
            <a:r>
              <a:rPr lang="sl-SI" sz="2800" dirty="0">
                <a:solidFill>
                  <a:srgbClr val="99CC00"/>
                </a:solidFill>
              </a:rPr>
              <a:t>Tematske prioritete in storitve</a:t>
            </a:r>
            <a:br>
              <a:rPr lang="sl-SI" sz="2800" dirty="0">
                <a:solidFill>
                  <a:srgbClr val="99CC00"/>
                </a:solidFill>
              </a:rPr>
            </a:br>
            <a:br>
              <a:rPr lang="sl-SI" sz="2800" dirty="0"/>
            </a:br>
            <a:br>
              <a:rPr lang="sl-SI" sz="1600" dirty="0"/>
            </a:br>
            <a:br>
              <a:rPr lang="sl-SI" sz="1600" dirty="0"/>
            </a:br>
            <a:endParaRPr lang="sl-SI" sz="1600" dirty="0"/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6E46FADC-3785-4312-A844-0FF8D177D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3568" y="1141758"/>
            <a:ext cx="3960440" cy="4574484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/>
              <a:t>S3Food opredeljuje 4 tematske prioritete:</a:t>
            </a:r>
          </a:p>
          <a:p>
            <a:pPr marL="0" indent="0">
              <a:buNone/>
            </a:pPr>
            <a:endParaRPr lang="sl-SI" sz="8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1600" b="1" dirty="0">
                <a:solidFill>
                  <a:srgbClr val="99CC00"/>
                </a:solidFill>
              </a:rPr>
              <a:t>Senzorji za merjenje kritičnih kontrolnih parametrov v realnem času </a:t>
            </a:r>
            <a:r>
              <a:rPr lang="sl-SI" sz="1600" dirty="0"/>
              <a:t>(omogočajo sprotno prilagajanje procesa)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1600" b="1" dirty="0">
                <a:solidFill>
                  <a:srgbClr val="99CC00"/>
                </a:solidFill>
              </a:rPr>
              <a:t>Pametni sistemi </a:t>
            </a:r>
            <a:r>
              <a:rPr lang="sl-SI" sz="1600" dirty="0"/>
              <a:t>(integrirane rešitve naprednih tehnologij in digitalizacije)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1600" b="1" dirty="0">
                <a:solidFill>
                  <a:srgbClr val="99CC00"/>
                </a:solidFill>
              </a:rPr>
              <a:t>Pametno upravljanje podatkov </a:t>
            </a:r>
            <a:r>
              <a:rPr lang="sl-SI" sz="1600" dirty="0"/>
              <a:t>(od razumevanja vzorcev informacij do znanja)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1600" b="1" dirty="0">
                <a:solidFill>
                  <a:srgbClr val="99CC00"/>
                </a:solidFill>
              </a:rPr>
              <a:t>Povezljivost znotraj agroživilskega podjetja in verige vrednosti </a:t>
            </a:r>
            <a:r>
              <a:rPr lang="sl-SI" sz="1600" dirty="0"/>
              <a:t>(zbiranje in internetna izmenjava podatkov med različnimi pametnimi sistemi znotraj ali izven podjetja)</a:t>
            </a:r>
            <a:endParaRPr lang="sl-SI" sz="1600" b="1" dirty="0">
              <a:solidFill>
                <a:srgbClr val="92D05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sl-SI" sz="1600" b="1" dirty="0">
              <a:solidFill>
                <a:srgbClr val="92D050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1600" b="1" dirty="0">
                <a:solidFill>
                  <a:srgbClr val="92D050"/>
                </a:solidFill>
              </a:rPr>
              <a:t> </a:t>
            </a:r>
          </a:p>
          <a:p>
            <a:pPr marL="0" lvl="0" indent="0">
              <a:buNone/>
            </a:pPr>
            <a:endParaRPr lang="sl-SI" sz="1600" dirty="0">
              <a:solidFill>
                <a:srgbClr val="000000"/>
              </a:solidFill>
            </a:endParaRPr>
          </a:p>
          <a:p>
            <a:pPr lvl="0"/>
            <a:endParaRPr lang="sl-SI" sz="1600" dirty="0"/>
          </a:p>
        </p:txBody>
      </p:sp>
      <p:pic>
        <p:nvPicPr>
          <p:cNvPr id="7" name="Slika 3">
            <a:extLst>
              <a:ext uri="{FF2B5EF4-FFF2-40B4-BE49-F238E27FC236}">
                <a16:creationId xmlns:a16="http://schemas.microsoft.com/office/drawing/2014/main" id="{24708220-9B88-43D8-8B4E-273C41F6B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2" y="5969065"/>
            <a:ext cx="616846" cy="61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6975670-7BCA-41D4-A42A-6DA43270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64" y="6047353"/>
            <a:ext cx="588652" cy="52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Rezultat iskanja slik za slovenia ministry of economic development and technology">
            <a:extLst>
              <a:ext uri="{FF2B5EF4-FFF2-40B4-BE49-F238E27FC236}">
                <a16:creationId xmlns:a16="http://schemas.microsoft.com/office/drawing/2014/main" id="{19F509F1-33B3-40CC-AB66-D1B23DB2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65" y="6172951"/>
            <a:ext cx="14700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ezultat iskanja slik za european found for regional development">
            <a:extLst>
              <a:ext uri="{FF2B5EF4-FFF2-40B4-BE49-F238E27FC236}">
                <a16:creationId xmlns:a16="http://schemas.microsoft.com/office/drawing/2014/main" id="{762ACF81-C479-44A7-8D19-6F90F68B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90" y="5981761"/>
            <a:ext cx="1384459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DF04F542-8EF3-4361-966F-E3A318D6DE63}"/>
              </a:ext>
            </a:extLst>
          </p:cNvPr>
          <p:cNvSpPr/>
          <p:nvPr/>
        </p:nvSpPr>
        <p:spPr>
          <a:xfrm>
            <a:off x="5864224" y="6172951"/>
            <a:ext cx="2744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i="1" dirty="0"/>
              <a:t>Naložbo sofinancirata Republika Slovenija in Evropska unija iz Evropskega sklada za regionalni razvoj.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497676F-BF2E-4344-AB61-3E4A9F526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262110"/>
            <a:ext cx="1760048" cy="288107"/>
          </a:xfrm>
          <a:prstGeom prst="rect">
            <a:avLst/>
          </a:prstGeom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DC579FBA-A197-4FDF-907B-5BFB4F38827C}"/>
              </a:ext>
            </a:extLst>
          </p:cNvPr>
          <p:cNvSpPr txBox="1">
            <a:spLocks/>
          </p:cNvSpPr>
          <p:nvPr/>
        </p:nvSpPr>
        <p:spPr bwMode="auto">
          <a:xfrm>
            <a:off x="4870376" y="1168903"/>
            <a:ext cx="3590056" cy="48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sl-SI" sz="1800" b="1" dirty="0"/>
              <a:t>Storitve </a:t>
            </a:r>
            <a:r>
              <a:rPr lang="sl-SI" sz="1800" b="1" dirty="0" err="1"/>
              <a:t>living</a:t>
            </a:r>
            <a:r>
              <a:rPr lang="sl-SI" sz="1800" b="1" dirty="0"/>
              <a:t> </a:t>
            </a:r>
            <a:r>
              <a:rPr lang="sl-SI" sz="1800" b="1" dirty="0" err="1"/>
              <a:t>labov</a:t>
            </a:r>
            <a:endParaRPr lang="sl-SI" sz="1800" b="1" dirty="0"/>
          </a:p>
          <a:p>
            <a:pPr marL="0" indent="0">
              <a:buFontTx/>
              <a:buNone/>
            </a:pPr>
            <a:endParaRPr lang="sl-SI" sz="8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1600" b="1" dirty="0">
                <a:solidFill>
                  <a:srgbClr val="99CC00"/>
                </a:solidFill>
              </a:rPr>
              <a:t>Testiranje pred investiranjem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600" dirty="0"/>
              <a:t>Strateške raziskave, razvoj in inovacije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600" dirty="0"/>
              <a:t>Pogodbene raziskave, razvoj tehnoloških konceptov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600" dirty="0"/>
              <a:t>Strokovna podpora, prototipi…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600" dirty="0"/>
              <a:t>Tehnološka infrastruktura (izposoja opreme, ponudba tehnoloških platform…)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l-SI" sz="1600" dirty="0"/>
              <a:t>Testiranje in validacija, npr. certificiranje, demonstriranje proizvodov….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b="1" dirty="0">
                <a:solidFill>
                  <a:srgbClr val="99CC00"/>
                </a:solidFill>
              </a:rPr>
              <a:t>Izobraževanje in usposabljanje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1600" dirty="0"/>
              <a:t>tečaji, delavnice, izposoja tehnološke infrastrukture za izobraževalne namene</a:t>
            </a:r>
          </a:p>
          <a:p>
            <a:pPr marL="0" indent="0">
              <a:buNone/>
            </a:pPr>
            <a:endParaRPr lang="sl-SI" sz="1600" b="1" dirty="0"/>
          </a:p>
          <a:p>
            <a:pPr lvl="0">
              <a:buFont typeface="Arial" panose="020B0604020202020204" pitchFamily="34" charset="0"/>
              <a:buChar char="•"/>
            </a:pPr>
            <a:endParaRPr lang="sl-SI" sz="1600" dirty="0"/>
          </a:p>
          <a:p>
            <a:pPr lvl="0">
              <a:buFont typeface="Arial" panose="020B0604020202020204" pitchFamily="34" charset="0"/>
              <a:buChar char="•"/>
            </a:pPr>
            <a:endParaRPr lang="sl-SI" sz="16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1600" dirty="0">
                <a:solidFill>
                  <a:srgbClr val="000000"/>
                </a:solidFill>
              </a:rPr>
              <a:t>Uskladitev in podpis sporazuma partnerjev - december 2019</a:t>
            </a:r>
          </a:p>
          <a:p>
            <a:r>
              <a:rPr lang="sl-SI" sz="1600" dirty="0">
                <a:solidFill>
                  <a:srgbClr val="000000"/>
                </a:solidFill>
              </a:rPr>
              <a:t>Udeležba na študijskih obiskih </a:t>
            </a:r>
            <a:r>
              <a:rPr lang="sl-SI" sz="1600" dirty="0" err="1">
                <a:solidFill>
                  <a:srgbClr val="000000"/>
                </a:solidFill>
              </a:rPr>
              <a:t>living</a:t>
            </a:r>
            <a:r>
              <a:rPr lang="sl-SI" sz="1600" dirty="0">
                <a:solidFill>
                  <a:srgbClr val="000000"/>
                </a:solidFill>
              </a:rPr>
              <a:t> </a:t>
            </a:r>
            <a:r>
              <a:rPr lang="sl-SI" sz="1600" dirty="0" err="1">
                <a:solidFill>
                  <a:srgbClr val="000000"/>
                </a:solidFill>
              </a:rPr>
              <a:t>labov</a:t>
            </a:r>
            <a:r>
              <a:rPr lang="sl-SI" sz="1600" dirty="0">
                <a:solidFill>
                  <a:srgbClr val="000000"/>
                </a:solidFill>
              </a:rPr>
              <a:t> sodelujočih regij</a:t>
            </a:r>
          </a:p>
          <a:p>
            <a:r>
              <a:rPr lang="sl-SI" sz="1600" dirty="0">
                <a:solidFill>
                  <a:srgbClr val="000000"/>
                </a:solidFill>
              </a:rPr>
              <a:t>Obveščanje parterjev SRIP HRANA in ostalih deležnikov</a:t>
            </a:r>
          </a:p>
          <a:p>
            <a:r>
              <a:rPr lang="sl-SI" sz="1600" dirty="0">
                <a:solidFill>
                  <a:srgbClr val="000000"/>
                </a:solidFill>
              </a:rPr>
              <a:t>Aktivnosti za vzpostavitev </a:t>
            </a:r>
            <a:r>
              <a:rPr lang="sl-SI" sz="1600" dirty="0" err="1">
                <a:solidFill>
                  <a:srgbClr val="000000"/>
                </a:solidFill>
              </a:rPr>
              <a:t>living</a:t>
            </a:r>
            <a:r>
              <a:rPr lang="sl-SI" sz="1600" dirty="0">
                <a:solidFill>
                  <a:srgbClr val="000000"/>
                </a:solidFill>
              </a:rPr>
              <a:t> </a:t>
            </a:r>
            <a:r>
              <a:rPr lang="sl-SI" sz="1600" dirty="0" err="1">
                <a:solidFill>
                  <a:srgbClr val="000000"/>
                </a:solidFill>
              </a:rPr>
              <a:t>laba</a:t>
            </a:r>
            <a:r>
              <a:rPr lang="sl-SI" sz="1600" dirty="0">
                <a:solidFill>
                  <a:srgbClr val="000000"/>
                </a:solidFill>
              </a:rPr>
              <a:t> v Sloveniji in sodelovanje v </a:t>
            </a:r>
            <a:r>
              <a:rPr lang="sl-SI" sz="1600" dirty="0" err="1">
                <a:solidFill>
                  <a:srgbClr val="000000"/>
                </a:solidFill>
              </a:rPr>
              <a:t>medregijski</a:t>
            </a:r>
            <a:r>
              <a:rPr lang="sl-SI" sz="1600" dirty="0">
                <a:solidFill>
                  <a:srgbClr val="000000"/>
                </a:solidFill>
              </a:rPr>
              <a:t> mreži </a:t>
            </a:r>
            <a:r>
              <a:rPr lang="sl-SI" sz="1600" dirty="0" err="1">
                <a:solidFill>
                  <a:srgbClr val="000000"/>
                </a:solidFill>
              </a:rPr>
              <a:t>living</a:t>
            </a:r>
            <a:r>
              <a:rPr lang="sl-SI" sz="1600" dirty="0">
                <a:solidFill>
                  <a:srgbClr val="000000"/>
                </a:solidFill>
              </a:rPr>
              <a:t> </a:t>
            </a:r>
            <a:r>
              <a:rPr lang="sl-SI" sz="1600" dirty="0" err="1">
                <a:solidFill>
                  <a:srgbClr val="000000"/>
                </a:solidFill>
              </a:rPr>
              <a:t>labov</a:t>
            </a:r>
            <a:endParaRPr lang="sl-SI" sz="1600" dirty="0">
              <a:solidFill>
                <a:srgbClr val="000000"/>
              </a:solidFill>
            </a:endParaRPr>
          </a:p>
          <a:p>
            <a:endParaRPr lang="sl-SI" sz="1600" dirty="0">
              <a:solidFill>
                <a:srgbClr val="000000"/>
              </a:solidFill>
            </a:endParaRPr>
          </a:p>
          <a:p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11062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01D924-4908-4413-8D59-22020160B78B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685275"/>
            <a:ext cx="8229600" cy="444603"/>
          </a:xfrm>
        </p:spPr>
        <p:txBody>
          <a:bodyPr/>
          <a:lstStyle/>
          <a:p>
            <a:pPr marL="0" indent="0">
              <a:buNone/>
            </a:pPr>
            <a:r>
              <a:rPr lang="sl-SI" sz="3200" dirty="0"/>
              <a:t>		</a:t>
            </a:r>
            <a:br>
              <a:rPr lang="sl-SI" sz="3200" dirty="0"/>
            </a:br>
            <a:r>
              <a:rPr lang="sl-SI" sz="2800" dirty="0" err="1">
                <a:solidFill>
                  <a:srgbClr val="99CC00"/>
                </a:solidFill>
              </a:rPr>
              <a:t>Medregijska</a:t>
            </a:r>
            <a:r>
              <a:rPr lang="sl-SI" sz="2800" dirty="0">
                <a:solidFill>
                  <a:srgbClr val="99CC00"/>
                </a:solidFill>
              </a:rPr>
              <a:t> mreža </a:t>
            </a:r>
            <a:r>
              <a:rPr lang="sl-SI" sz="2800" dirty="0" err="1">
                <a:solidFill>
                  <a:srgbClr val="99CC00"/>
                </a:solidFill>
              </a:rPr>
              <a:t>living</a:t>
            </a:r>
            <a:r>
              <a:rPr lang="sl-SI" sz="2800" dirty="0">
                <a:solidFill>
                  <a:srgbClr val="99CC00"/>
                </a:solidFill>
              </a:rPr>
              <a:t> </a:t>
            </a:r>
            <a:r>
              <a:rPr lang="sl-SI" sz="2800" dirty="0" err="1">
                <a:solidFill>
                  <a:srgbClr val="99CC00"/>
                </a:solidFill>
              </a:rPr>
              <a:t>labov</a:t>
            </a:r>
            <a:br>
              <a:rPr lang="sl-SI" sz="2800" dirty="0"/>
            </a:br>
            <a:br>
              <a:rPr lang="sl-SI" sz="1600" dirty="0"/>
            </a:br>
            <a:br>
              <a:rPr lang="sl-SI" sz="1600" dirty="0"/>
            </a:br>
            <a:endParaRPr lang="sl-SI" sz="1600" dirty="0"/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6E46FADC-3785-4312-A844-0FF8D177D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7498" y="1261583"/>
            <a:ext cx="8072736" cy="2380087"/>
          </a:xfrm>
        </p:spPr>
        <p:txBody>
          <a:bodyPr/>
          <a:lstStyle/>
          <a:p>
            <a:pPr marL="0" indent="0">
              <a:buNone/>
            </a:pPr>
            <a:r>
              <a:rPr lang="sl-SI" sz="1600" b="1" dirty="0"/>
              <a:t>Osnovne zahteve za vključitev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b="1" dirty="0">
                <a:solidFill>
                  <a:srgbClr val="99CC00"/>
                </a:solidFill>
              </a:rPr>
              <a:t>Strokovno znanje  </a:t>
            </a:r>
            <a:r>
              <a:rPr lang="sl-SI" sz="1600" dirty="0"/>
              <a:t>iz</a:t>
            </a:r>
            <a:r>
              <a:rPr lang="sl-SI" sz="1600" b="1" dirty="0">
                <a:solidFill>
                  <a:srgbClr val="99CC00"/>
                </a:solidFill>
              </a:rPr>
              <a:t> </a:t>
            </a:r>
            <a:r>
              <a:rPr lang="sl-SI" sz="1600" dirty="0">
                <a:solidFill>
                  <a:srgbClr val="000000"/>
                </a:solidFill>
              </a:rPr>
              <a:t>tehnologij 4.0 in digitalnih rešitev, uporabnih v agroživilstvu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1600" b="1" dirty="0">
                <a:solidFill>
                  <a:srgbClr val="99CC00"/>
                </a:solidFill>
              </a:rPr>
              <a:t>Enostaven dostop do demonstriranja in testiranja </a:t>
            </a:r>
            <a:r>
              <a:rPr lang="sl-SI" sz="1600" dirty="0"/>
              <a:t>(s</a:t>
            </a:r>
            <a:r>
              <a:rPr lang="sl-SI" sz="1600" dirty="0">
                <a:solidFill>
                  <a:srgbClr val="000000"/>
                </a:solidFill>
              </a:rPr>
              <a:t>toritve so lahko plačljive)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1600" b="1" dirty="0">
                <a:solidFill>
                  <a:srgbClr val="99CC00"/>
                </a:solidFill>
              </a:rPr>
              <a:t>Kompetence za zagotavljanje storitev</a:t>
            </a:r>
          </a:p>
          <a:p>
            <a:pPr marL="0" lvl="0" indent="0">
              <a:buNone/>
            </a:pPr>
            <a:r>
              <a:rPr lang="sl-SI" sz="1600" dirty="0">
                <a:solidFill>
                  <a:srgbClr val="000000"/>
                </a:solidFill>
              </a:rPr>
              <a:t>(testiranje in demonstriranje rešitev na pilotnem nivoju, usposabljanje iz digitalizacije…)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1600" b="1" dirty="0">
                <a:solidFill>
                  <a:srgbClr val="99CC00"/>
                </a:solidFill>
              </a:rPr>
              <a:t>Pripravljenost na sodelovanje z drugimi </a:t>
            </a:r>
            <a:r>
              <a:rPr lang="sl-SI" sz="1600" b="1" dirty="0" err="1">
                <a:solidFill>
                  <a:srgbClr val="99CC00"/>
                </a:solidFill>
              </a:rPr>
              <a:t>living</a:t>
            </a:r>
            <a:r>
              <a:rPr lang="sl-SI" sz="1600" b="1" dirty="0">
                <a:solidFill>
                  <a:srgbClr val="99CC00"/>
                </a:solidFill>
              </a:rPr>
              <a:t> </a:t>
            </a:r>
            <a:r>
              <a:rPr lang="sl-SI" sz="1600" b="1" dirty="0" err="1">
                <a:solidFill>
                  <a:srgbClr val="99CC00"/>
                </a:solidFill>
              </a:rPr>
              <a:t>labi</a:t>
            </a:r>
            <a:r>
              <a:rPr lang="sl-SI" sz="1600" b="1" dirty="0">
                <a:solidFill>
                  <a:srgbClr val="99CC00"/>
                </a:solidFill>
              </a:rPr>
              <a:t> </a:t>
            </a:r>
            <a:r>
              <a:rPr lang="sl-SI" sz="1600" dirty="0"/>
              <a:t>za zagotavljanje celovitih storitev agroživilskim podjetjem iz vključenih regij</a:t>
            </a:r>
            <a:endParaRPr lang="sl-SI" sz="1600" b="1" dirty="0">
              <a:solidFill>
                <a:srgbClr val="99CC00"/>
              </a:solidFill>
            </a:endParaRPr>
          </a:p>
          <a:p>
            <a:pPr marL="0" lvl="0" indent="0">
              <a:buNone/>
            </a:pPr>
            <a:endParaRPr lang="sl-SI" sz="1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sl-SI" sz="1600" dirty="0"/>
          </a:p>
        </p:txBody>
      </p:sp>
      <p:pic>
        <p:nvPicPr>
          <p:cNvPr id="7" name="Slika 3">
            <a:extLst>
              <a:ext uri="{FF2B5EF4-FFF2-40B4-BE49-F238E27FC236}">
                <a16:creationId xmlns:a16="http://schemas.microsoft.com/office/drawing/2014/main" id="{24708220-9B88-43D8-8B4E-273C41F6B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2" y="5969065"/>
            <a:ext cx="616846" cy="61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6975670-7BCA-41D4-A42A-6DA43270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64" y="6047353"/>
            <a:ext cx="588652" cy="52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Rezultat iskanja slik za slovenia ministry of economic development and technology">
            <a:extLst>
              <a:ext uri="{FF2B5EF4-FFF2-40B4-BE49-F238E27FC236}">
                <a16:creationId xmlns:a16="http://schemas.microsoft.com/office/drawing/2014/main" id="{19F509F1-33B3-40CC-AB66-D1B23DB2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65" y="6172951"/>
            <a:ext cx="14700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ezultat iskanja slik za european found for regional development">
            <a:extLst>
              <a:ext uri="{FF2B5EF4-FFF2-40B4-BE49-F238E27FC236}">
                <a16:creationId xmlns:a16="http://schemas.microsoft.com/office/drawing/2014/main" id="{762ACF81-C479-44A7-8D19-6F90F68B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90" y="5981761"/>
            <a:ext cx="1384459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DF04F542-8EF3-4361-966F-E3A318D6DE63}"/>
              </a:ext>
            </a:extLst>
          </p:cNvPr>
          <p:cNvSpPr/>
          <p:nvPr/>
        </p:nvSpPr>
        <p:spPr>
          <a:xfrm>
            <a:off x="5864224" y="6172951"/>
            <a:ext cx="2744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i="1" dirty="0"/>
              <a:t>Naložbo sofinancirata Republika Slovenija in Evropska unija iz Evropskega sklada za regionalni razvoj.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497676F-BF2E-4344-AB61-3E4A9F526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262110"/>
            <a:ext cx="1760048" cy="288107"/>
          </a:xfrm>
          <a:prstGeom prst="rect">
            <a:avLst/>
          </a:prstGeom>
        </p:spPr>
      </p:pic>
      <p:sp>
        <p:nvSpPr>
          <p:cNvPr id="14" name="Naslov 1">
            <a:extLst>
              <a:ext uri="{FF2B5EF4-FFF2-40B4-BE49-F238E27FC236}">
                <a16:creationId xmlns:a16="http://schemas.microsoft.com/office/drawing/2014/main" id="{89A334C6-A50F-4743-8BBE-C5F43ED62BF2}"/>
              </a:ext>
            </a:extLst>
          </p:cNvPr>
          <p:cNvSpPr txBox="1">
            <a:spLocks/>
          </p:cNvSpPr>
          <p:nvPr/>
        </p:nvSpPr>
        <p:spPr bwMode="auto">
          <a:xfrm>
            <a:off x="535632" y="3509965"/>
            <a:ext cx="8496944" cy="229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sl-SI" sz="1600" b="1" dirty="0"/>
              <a:t>Prednosti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600" b="1" dirty="0">
                <a:solidFill>
                  <a:srgbClr val="99CC00"/>
                </a:solidFill>
              </a:rPr>
              <a:t>Za </a:t>
            </a:r>
            <a:r>
              <a:rPr lang="sl-SI" sz="1600" b="1" dirty="0" err="1">
                <a:solidFill>
                  <a:srgbClr val="99CC00"/>
                </a:solidFill>
              </a:rPr>
              <a:t>living</a:t>
            </a:r>
            <a:r>
              <a:rPr lang="sl-SI" sz="1600" b="1" dirty="0">
                <a:solidFill>
                  <a:srgbClr val="99CC00"/>
                </a:solidFill>
              </a:rPr>
              <a:t> </a:t>
            </a:r>
            <a:r>
              <a:rPr lang="sl-SI" sz="1600" b="1" dirty="0" err="1">
                <a:solidFill>
                  <a:srgbClr val="99CC00"/>
                </a:solidFill>
              </a:rPr>
              <a:t>labe</a:t>
            </a:r>
            <a:r>
              <a:rPr lang="sl-SI" sz="1600" b="1" dirty="0">
                <a:solidFill>
                  <a:srgbClr val="99CC00"/>
                </a:solidFill>
              </a:rPr>
              <a:t>: </a:t>
            </a:r>
            <a:r>
              <a:rPr lang="sl-SI" sz="1600" dirty="0"/>
              <a:t>večja </a:t>
            </a:r>
            <a:r>
              <a:rPr lang="sl-SI" sz="1600" dirty="0" err="1"/>
              <a:t>opaženost</a:t>
            </a:r>
            <a:r>
              <a:rPr lang="sl-SI" sz="1600" dirty="0"/>
              <a:t>, dostop do novih strank, večje sodelovanje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1600" b="1" dirty="0">
                <a:solidFill>
                  <a:srgbClr val="99CC00"/>
                </a:solidFill>
              </a:rPr>
              <a:t>Za živilska podjetja:  </a:t>
            </a:r>
            <a:r>
              <a:rPr lang="sl-SI" sz="1600" dirty="0"/>
              <a:t>okolje za spoznavanje z novimi tehnologijami in digitalnimi rešitvami, stičišče vseh deležnikov inovacijskega ekosistema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1600" b="1" dirty="0">
                <a:solidFill>
                  <a:srgbClr val="99CC00"/>
                </a:solidFill>
              </a:rPr>
              <a:t>Za dobavitelje tehnologij in digitalnih rešitev: </a:t>
            </a:r>
            <a:r>
              <a:rPr lang="sl-SI" sz="1600" dirty="0"/>
              <a:t>povezovanje ponudbe storitev s povpraševanjem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1600" b="1" dirty="0">
                <a:solidFill>
                  <a:srgbClr val="99CC00"/>
                </a:solidFill>
              </a:rPr>
              <a:t>Za </a:t>
            </a:r>
            <a:r>
              <a:rPr lang="sl-SI" sz="1600" b="1" dirty="0" err="1">
                <a:solidFill>
                  <a:srgbClr val="99CC00"/>
                </a:solidFill>
              </a:rPr>
              <a:t>klastre</a:t>
            </a:r>
            <a:r>
              <a:rPr lang="sl-SI" sz="1600" b="1" dirty="0">
                <a:solidFill>
                  <a:srgbClr val="99CC00"/>
                </a:solidFill>
              </a:rPr>
              <a:t>: </a:t>
            </a:r>
            <a:r>
              <a:rPr lang="sl-SI" sz="1600" dirty="0"/>
              <a:t>podpora članom s povezovanjem agroživilskih in tehnoloških/digitalnih </a:t>
            </a:r>
            <a:r>
              <a:rPr lang="sl-SI" sz="1600" dirty="0" err="1"/>
              <a:t>klastrov</a:t>
            </a:r>
            <a:r>
              <a:rPr lang="sl-SI" sz="1600" dirty="0"/>
              <a:t> pri doseganju skupnih ciljev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sl-SI" sz="1600" dirty="0"/>
          </a:p>
          <a:p>
            <a:pPr lvl="0">
              <a:buFont typeface="Wingdings" panose="05000000000000000000" pitchFamily="2" charset="2"/>
              <a:buChar char="Ø"/>
            </a:pPr>
            <a:endParaRPr lang="sl-SI" sz="1600" b="1" dirty="0">
              <a:solidFill>
                <a:srgbClr val="99CC00"/>
              </a:solidFill>
            </a:endParaRPr>
          </a:p>
          <a:p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187475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01D924-4908-4413-8D59-22020160B78B}"/>
              </a:ext>
            </a:extLst>
          </p:cNvPr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3200" dirty="0"/>
              <a:t>		</a:t>
            </a:r>
            <a:br>
              <a:rPr lang="sl-SI" sz="3200" dirty="0"/>
            </a:br>
            <a:br>
              <a:rPr lang="sl-SI" sz="3200" dirty="0"/>
            </a:br>
            <a:r>
              <a:rPr lang="sl-SI" sz="2800" dirty="0" err="1">
                <a:solidFill>
                  <a:srgbClr val="99CC00"/>
                </a:solidFill>
              </a:rPr>
              <a:t>Medregijska</a:t>
            </a:r>
            <a:r>
              <a:rPr lang="sl-SI" sz="2800" dirty="0">
                <a:solidFill>
                  <a:srgbClr val="99CC00"/>
                </a:solidFill>
              </a:rPr>
              <a:t> mreža </a:t>
            </a:r>
            <a:r>
              <a:rPr lang="sl-SI" sz="2800" dirty="0" err="1">
                <a:solidFill>
                  <a:srgbClr val="99CC00"/>
                </a:solidFill>
              </a:rPr>
              <a:t>living</a:t>
            </a:r>
            <a:r>
              <a:rPr lang="sl-SI" sz="2800" dirty="0">
                <a:solidFill>
                  <a:srgbClr val="99CC00"/>
                </a:solidFill>
              </a:rPr>
              <a:t> </a:t>
            </a:r>
            <a:r>
              <a:rPr lang="sl-SI" sz="2800" dirty="0" err="1">
                <a:solidFill>
                  <a:srgbClr val="99CC00"/>
                </a:solidFill>
              </a:rPr>
              <a:t>labov</a:t>
            </a:r>
            <a:br>
              <a:rPr lang="sl-SI" sz="2800" dirty="0">
                <a:solidFill>
                  <a:srgbClr val="99CC00"/>
                </a:solidFill>
              </a:rPr>
            </a:br>
            <a:br>
              <a:rPr lang="sl-SI" sz="2800" dirty="0"/>
            </a:br>
            <a:br>
              <a:rPr lang="sl-SI" sz="1600" dirty="0"/>
            </a:br>
            <a:br>
              <a:rPr lang="sl-SI" sz="1600" dirty="0"/>
            </a:br>
            <a:endParaRPr lang="sl-SI" sz="1600" dirty="0"/>
          </a:p>
        </p:txBody>
      </p:sp>
      <p:sp>
        <p:nvSpPr>
          <p:cNvPr id="10" name="Naslov 1">
            <a:extLst>
              <a:ext uri="{FF2B5EF4-FFF2-40B4-BE49-F238E27FC236}">
                <a16:creationId xmlns:a16="http://schemas.microsoft.com/office/drawing/2014/main" id="{6E46FADC-3785-4312-A844-0FF8D177D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3568" y="980728"/>
            <a:ext cx="4104456" cy="4896544"/>
          </a:xfrm>
        </p:spPr>
        <p:txBody>
          <a:bodyPr/>
          <a:lstStyle/>
          <a:p>
            <a:pPr marL="0" indent="0">
              <a:buNone/>
            </a:pPr>
            <a:r>
              <a:rPr lang="sl-SI" sz="1800" b="1" dirty="0">
                <a:solidFill>
                  <a:srgbClr val="99CC00"/>
                </a:solidFill>
              </a:rPr>
              <a:t>ZAKAJ?</a:t>
            </a:r>
          </a:p>
          <a:p>
            <a:pPr marL="0" indent="0">
              <a:buNone/>
            </a:pPr>
            <a:endParaRPr lang="sl-SI" sz="600" b="1" dirty="0"/>
          </a:p>
          <a:p>
            <a:pPr lvl="0"/>
            <a:r>
              <a:rPr lang="sl-SI" sz="1600" dirty="0">
                <a:solidFill>
                  <a:srgbClr val="000000"/>
                </a:solidFill>
              </a:rPr>
              <a:t>Skupni izzivi malih in srednjih agroživilskih podjetij, ki jih lahko rešujemo z digitalno transformacijo:</a:t>
            </a:r>
          </a:p>
          <a:p>
            <a:pPr marL="0" lvl="0" indent="0">
              <a:buNone/>
            </a:pPr>
            <a:r>
              <a:rPr lang="sl-SI" sz="1600" b="1" dirty="0">
                <a:solidFill>
                  <a:srgbClr val="000000"/>
                </a:solidFill>
              </a:rPr>
              <a:t>učinkovita raba virov, kontrola kakovosti, optimizacija procesov, sledljivost, itd</a:t>
            </a:r>
            <a:r>
              <a:rPr lang="sl-SI" sz="1600" dirty="0">
                <a:solidFill>
                  <a:srgbClr val="000000"/>
                </a:solidFill>
              </a:rPr>
              <a:t>.</a:t>
            </a:r>
          </a:p>
          <a:p>
            <a:pPr lvl="0"/>
            <a:r>
              <a:rPr lang="sl-SI" sz="1600" dirty="0">
                <a:solidFill>
                  <a:srgbClr val="000000"/>
                </a:solidFill>
              </a:rPr>
              <a:t>Ponudba dobaviteljev tehnologij in digitalnih rešitev</a:t>
            </a:r>
          </a:p>
          <a:p>
            <a:pPr lvl="0"/>
            <a:r>
              <a:rPr lang="sl-SI" sz="1600" dirty="0">
                <a:solidFill>
                  <a:srgbClr val="000000"/>
                </a:solidFill>
              </a:rPr>
              <a:t>Za učinkovitejše reševanje izzivov potrebujemo medsektorsko (skupaj z dobaviteljev tehnologij in digitalnih rešitev) in </a:t>
            </a:r>
            <a:r>
              <a:rPr lang="sl-SI" sz="1600" dirty="0" err="1">
                <a:solidFill>
                  <a:srgbClr val="000000"/>
                </a:solidFill>
              </a:rPr>
              <a:t>medregijsko</a:t>
            </a:r>
            <a:r>
              <a:rPr lang="sl-SI" sz="1600" dirty="0">
                <a:solidFill>
                  <a:srgbClr val="000000"/>
                </a:solidFill>
              </a:rPr>
              <a:t> sodelovanje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1800" b="1" dirty="0">
                <a:solidFill>
                  <a:srgbClr val="99CC00"/>
                </a:solidFill>
              </a:rPr>
              <a:t>Sodelovanje je bolj učinkovito in trajnostno od tekmovanja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1800" b="1" dirty="0">
                <a:solidFill>
                  <a:srgbClr val="99CC00"/>
                </a:solidFill>
              </a:rPr>
              <a:t>Če hočeš priti hitro, pojdi sam,           če hočeš priti daleč, pojdi skupaj</a:t>
            </a:r>
          </a:p>
          <a:p>
            <a:pPr marL="0" lvl="0" indent="0">
              <a:buNone/>
            </a:pPr>
            <a:endParaRPr lang="sl-SI" sz="1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sl-SI" sz="1600" dirty="0">
              <a:solidFill>
                <a:srgbClr val="000000"/>
              </a:solidFill>
            </a:endParaRPr>
          </a:p>
          <a:p>
            <a:pPr lvl="0"/>
            <a:endParaRPr lang="sl-SI" sz="1600" dirty="0"/>
          </a:p>
        </p:txBody>
      </p:sp>
      <p:pic>
        <p:nvPicPr>
          <p:cNvPr id="7" name="Slika 3">
            <a:extLst>
              <a:ext uri="{FF2B5EF4-FFF2-40B4-BE49-F238E27FC236}">
                <a16:creationId xmlns:a16="http://schemas.microsoft.com/office/drawing/2014/main" id="{24708220-9B88-43D8-8B4E-273C41F6B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2" y="5969065"/>
            <a:ext cx="616846" cy="61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A6975670-7BCA-41D4-A42A-6DA43270D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64" y="6047353"/>
            <a:ext cx="588652" cy="52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Rezultat iskanja slik za slovenia ministry of economic development and technology">
            <a:extLst>
              <a:ext uri="{FF2B5EF4-FFF2-40B4-BE49-F238E27FC236}">
                <a16:creationId xmlns:a16="http://schemas.microsoft.com/office/drawing/2014/main" id="{19F509F1-33B3-40CC-AB66-D1B23DB2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65" y="6172951"/>
            <a:ext cx="14700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ezultat iskanja slik za european found for regional development">
            <a:extLst>
              <a:ext uri="{FF2B5EF4-FFF2-40B4-BE49-F238E27FC236}">
                <a16:creationId xmlns:a16="http://schemas.microsoft.com/office/drawing/2014/main" id="{762ACF81-C479-44A7-8D19-6F90F68B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90" y="5981761"/>
            <a:ext cx="1384459" cy="66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ravokotnik 12">
            <a:extLst>
              <a:ext uri="{FF2B5EF4-FFF2-40B4-BE49-F238E27FC236}">
                <a16:creationId xmlns:a16="http://schemas.microsoft.com/office/drawing/2014/main" id="{DF04F542-8EF3-4361-966F-E3A318D6DE63}"/>
              </a:ext>
            </a:extLst>
          </p:cNvPr>
          <p:cNvSpPr/>
          <p:nvPr/>
        </p:nvSpPr>
        <p:spPr>
          <a:xfrm>
            <a:off x="5864224" y="6172951"/>
            <a:ext cx="2744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800" i="1" dirty="0"/>
              <a:t>Naložbo sofinancirata Republika Slovenija in Evropska unija iz Evropskega sklada za regionalni razvoj.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FC940D2-600D-48DE-A031-2CE31E04F9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902" y="1556792"/>
            <a:ext cx="3720094" cy="383260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497676F-BF2E-4344-AB61-3E4A9F526D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272" y="262110"/>
            <a:ext cx="1760048" cy="28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3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Podnaslov 2"/>
          <p:cNvSpPr>
            <a:spLocks noGrp="1"/>
          </p:cNvSpPr>
          <p:nvPr>
            <p:ph type="subTitle" idx="1"/>
          </p:nvPr>
        </p:nvSpPr>
        <p:spPr>
          <a:xfrm>
            <a:off x="395536" y="3566764"/>
            <a:ext cx="8352928" cy="2094483"/>
          </a:xfrm>
        </p:spPr>
        <p:txBody>
          <a:bodyPr/>
          <a:lstStyle/>
          <a:p>
            <a:pPr algn="ctr" eaLnBrk="1" hangingPunct="1"/>
            <a:endParaRPr lang="sl-SI" altLang="sl-SI" sz="1100" b="1" dirty="0"/>
          </a:p>
          <a:p>
            <a:pPr algn="ctr" eaLnBrk="1" hangingPunct="1"/>
            <a:endParaRPr lang="sl-SI" altLang="sl-SI" sz="2400" b="1" dirty="0"/>
          </a:p>
          <a:p>
            <a:pPr algn="ctr" eaLnBrk="1" hangingPunct="1"/>
            <a:r>
              <a:rPr lang="sl-SI" altLang="sl-SI" sz="2400" b="1" dirty="0"/>
              <a:t>Barbara Rupnik, barbara.rupnik@gzs.si</a:t>
            </a:r>
          </a:p>
          <a:p>
            <a:pPr algn="ctr" eaLnBrk="1" hangingPunct="1"/>
            <a:endParaRPr lang="sl-SI" altLang="sl-SI" sz="2000" b="1" dirty="0"/>
          </a:p>
          <a:p>
            <a:pPr eaLnBrk="1" hangingPunct="1"/>
            <a:endParaRPr lang="sl-SI" altLang="sl-SI" sz="2800" dirty="0"/>
          </a:p>
        </p:txBody>
      </p:sp>
      <p:pic>
        <p:nvPicPr>
          <p:cNvPr id="2" name="Picture 1" descr="logo mgr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10513" r="80021" b="81954"/>
          <a:stretch/>
        </p:blipFill>
        <p:spPr>
          <a:xfrm>
            <a:off x="2627784" y="181153"/>
            <a:ext cx="3039611" cy="1696345"/>
          </a:xfrm>
          <a:prstGeom prst="rect">
            <a:avLst/>
          </a:prstGeom>
        </p:spPr>
      </p:pic>
      <p:pic>
        <p:nvPicPr>
          <p:cNvPr id="4" name="Picture 3" descr="logo esrr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1" t="63200" r="27878" b="19152"/>
          <a:stretch/>
        </p:blipFill>
        <p:spPr>
          <a:xfrm>
            <a:off x="5868144" y="260648"/>
            <a:ext cx="2776425" cy="115212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835696" y="5902523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sl-SI" altLang="sl-SI" sz="2000" b="1" dirty="0">
                <a:solidFill>
                  <a:srgbClr val="FFFFFF"/>
                </a:solidFill>
                <a:latin typeface="Calibri" panose="020F0502020204030204" pitchFamily="34" charset="0"/>
              </a:rPr>
              <a:t>SREČANJE PARTNERJEV SRIP HRANA, </a:t>
            </a:r>
            <a:r>
              <a:rPr lang="sl-SI" b="1" dirty="0">
                <a:solidFill>
                  <a:schemeClr val="bg1"/>
                </a:solidFill>
                <a:latin typeface="+mj-lt"/>
              </a:rPr>
              <a:t>22. 10. 2020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0" b="37400"/>
          <a:stretch/>
        </p:blipFill>
        <p:spPr>
          <a:xfrm>
            <a:off x="1365625" y="1877498"/>
            <a:ext cx="5890731" cy="1360759"/>
          </a:xfrm>
          <a:prstGeom prst="rect">
            <a:avLst/>
          </a:prstGeom>
        </p:spPr>
      </p:pic>
      <p:sp>
        <p:nvSpPr>
          <p:cNvPr id="7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1403648" y="6543910"/>
            <a:ext cx="6773327" cy="314090"/>
          </a:xfrm>
        </p:spPr>
        <p:txBody>
          <a:bodyPr/>
          <a:lstStyle/>
          <a:p>
            <a:r>
              <a:rPr lang="sl-SI" sz="1200" i="1" dirty="0">
                <a:latin typeface="+mn-lt"/>
              </a:rPr>
              <a:t>Naložbo sofinancirata Republika Slovenija in Evropska unija iz Evropskega sklada za regionalni razvoj.</a:t>
            </a:r>
          </a:p>
        </p:txBody>
      </p:sp>
    </p:spTree>
    <p:extLst>
      <p:ext uri="{BB962C8B-B14F-4D97-AF65-F5344CB8AC3E}">
        <p14:creationId xmlns:p14="http://schemas.microsoft.com/office/powerpoint/2010/main" val="21740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BLONA 2014-1">
  <a:themeElements>
    <a:clrScheme name="SABLONA 2014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BLONA 2014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2014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2014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2014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2014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BLONA 2014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2014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2014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2014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2014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2014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BLONA 2014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6053</TotalTime>
  <Words>821</Words>
  <Application>Microsoft Office PowerPoint</Application>
  <PresentationFormat>Diaprojekcija na zaslonu (4:3)</PresentationFormat>
  <Paragraphs>96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SABLONA 2014-1</vt:lpstr>
      <vt:lpstr>PowerPointova predstavitev</vt:lpstr>
      <vt:lpstr>   Digitalizacija – horizontalno področje SRIP HRANA   </vt:lpstr>
      <vt:lpstr>   S3 Platforma za agroživilstvo   </vt:lpstr>
      <vt:lpstr>   Medregijsko partnerstvo Smart sensors 4 Agri-food   </vt:lpstr>
      <vt:lpstr>   LIVING LAB  za digitalne inovacije v agroživilstvu   </vt:lpstr>
      <vt:lpstr>    Tematske prioritete in storitve    </vt:lpstr>
      <vt:lpstr>   Medregijska mreža living labov   </vt:lpstr>
      <vt:lpstr>    Medregijska mreža living labov    </vt:lpstr>
      <vt:lpstr>PowerPointova predstavitev</vt:lpstr>
    </vt:vector>
  </TitlesOfParts>
  <Company>GZS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ysdsad</dc:title>
  <dc:creator>Alenka Gračnar</dc:creator>
  <cp:lastModifiedBy>Barbara Rupnik</cp:lastModifiedBy>
  <cp:revision>213</cp:revision>
  <cp:lastPrinted>2020-10-21T15:26:39Z</cp:lastPrinted>
  <dcterms:created xsi:type="dcterms:W3CDTF">2014-02-17T08:46:30Z</dcterms:created>
  <dcterms:modified xsi:type="dcterms:W3CDTF">2020-10-22T09:33:53Z</dcterms:modified>
</cp:coreProperties>
</file>